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71" r:id="rId7"/>
    <p:sldId id="263" r:id="rId8"/>
    <p:sldId id="262" r:id="rId9"/>
    <p:sldId id="269" r:id="rId10"/>
    <p:sldId id="264" r:id="rId11"/>
    <p:sldId id="272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grad.com/careers/materials-engineers" TargetMode="External"/><Relationship Id="rId2" Type="http://schemas.openxmlformats.org/officeDocument/2006/relationships/hyperlink" Target="https://collegegrad.com/careers/architectural-and-engineering-manager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llegegrad.com/careers/petroleum-engineers" TargetMode="External"/><Relationship Id="rId5" Type="http://schemas.openxmlformats.org/officeDocument/2006/relationships/hyperlink" Target="https://collegegrad.com/careers/nuclear-engineers" TargetMode="External"/><Relationship Id="rId4" Type="http://schemas.openxmlformats.org/officeDocument/2006/relationships/hyperlink" Target="https://collegegrad.com/careers/mechanical-engineering-technicia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echanicaldesign.asmedigitalcollection.asme.org/article.aspx?articleid=1472451" TargetMode="External"/><Relationship Id="rId13" Type="http://schemas.openxmlformats.org/officeDocument/2006/relationships/hyperlink" Target="http://www.collegecalc.org/majors/mechanical-engineering/" TargetMode="External"/><Relationship Id="rId3" Type="http://schemas.openxmlformats.org/officeDocument/2006/relationships/hyperlink" Target="http://www.bls.gov/oes/current/oes172141.htm" TargetMode="External"/><Relationship Id="rId7" Type="http://schemas.openxmlformats.org/officeDocument/2006/relationships/hyperlink" Target="http://www.worldwidelearn.com/online-education-guide/engineering/mechanical-engineering-major.htm" TargetMode="External"/><Relationship Id="rId12" Type="http://schemas.openxmlformats.org/officeDocument/2006/relationships/hyperlink" Target="http://www.learnhowtobecome.org/mechanical-engineer/" TargetMode="External"/><Relationship Id="rId2" Type="http://schemas.openxmlformats.org/officeDocument/2006/relationships/hyperlink" Target="http://www.paysca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ora.com/What-happens-in-a-day-of-the-life-of-a-mechanical-engineer" TargetMode="External"/><Relationship Id="rId11" Type="http://schemas.openxmlformats.org/officeDocument/2006/relationships/hyperlink" Target="http://www.famousinventors.org/top-10-inventions-that-changed-the-world" TargetMode="External"/><Relationship Id="rId5" Type="http://schemas.openxmlformats.org/officeDocument/2006/relationships/hyperlink" Target="http://www.careercornerstone.org/mecheng/medaylife.htm" TargetMode="External"/><Relationship Id="rId10" Type="http://schemas.openxmlformats.org/officeDocument/2006/relationships/hyperlink" Target="http://www.newworldencyclopedia.org/entry/Engineering#cite_note-7" TargetMode="External"/><Relationship Id="rId4" Type="http://schemas.openxmlformats.org/officeDocument/2006/relationships/hyperlink" Target="https://collegegrad.com/careers/mechanical-engineers" TargetMode="External"/><Relationship Id="rId9" Type="http://schemas.openxmlformats.org/officeDocument/2006/relationships/hyperlink" Target="https://www.asme.org/about-asme/who-we-are/engineering-history/landmarks/91-archimedes-screw-pu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83301"/>
            <a:ext cx="5734050" cy="2219691"/>
          </a:xfrm>
        </p:spPr>
        <p:txBody>
          <a:bodyPr anchor="ctr"/>
          <a:lstStyle/>
          <a:p>
            <a:r>
              <a:rPr lang="en-US" dirty="0"/>
              <a:t>MECHANICAL ENGINEERING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of the 5 main Branches.</a:t>
            </a:r>
          </a:p>
          <a:p>
            <a:endParaRPr lang="en-US" dirty="0"/>
          </a:p>
          <a:p>
            <a:r>
              <a:rPr lang="en-US" dirty="0"/>
              <a:t>By: Shannon Wilson &amp; James </a:t>
            </a:r>
            <a:r>
              <a:rPr lang="en-US" dirty="0" err="1"/>
              <a:t>Zartman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04" y="1460555"/>
            <a:ext cx="6181628" cy="38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Salaries for Mechanical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3560618" cy="4571999"/>
          </a:xfrm>
        </p:spPr>
        <p:txBody>
          <a:bodyPr/>
          <a:lstStyle/>
          <a:p>
            <a:r>
              <a:rPr lang="en-US" dirty="0"/>
              <a:t>The salary range is fairly large!</a:t>
            </a:r>
          </a:p>
          <a:p>
            <a:r>
              <a:rPr lang="en-US" dirty="0"/>
              <a:t>Location can and does play a big part in what your wages will be.</a:t>
            </a:r>
          </a:p>
          <a:p>
            <a:r>
              <a:rPr lang="en-US" dirty="0"/>
              <a:t>The type of mechanical engineer sub-</a:t>
            </a:r>
            <a:r>
              <a:rPr lang="en-US" dirty="0" err="1"/>
              <a:t>catigories</a:t>
            </a:r>
            <a:r>
              <a:rPr lang="en-US" dirty="0"/>
              <a:t> will also make a difference in what your pay will be.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0025987"/>
              </p:ext>
            </p:extLst>
          </p:nvPr>
        </p:nvGraphicFramePr>
        <p:xfrm>
          <a:off x="4665518" y="1600200"/>
          <a:ext cx="657744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946">
                  <a:extLst>
                    <a:ext uri="{9D8B030D-6E8A-4147-A177-3AD203B41FA5}">
                      <a16:colId xmlns:a16="http://schemas.microsoft.com/office/drawing/2014/main" val="214673109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Yearly wages as Mechanical Engineer overall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average pay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 average pay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 average pay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 averages (according to the Bureau of labor statistics) 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$53,640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$83,590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$128,430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Contributions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5216769" cy="4572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Dates back to ancient times when humans invented the pulley, lever, and wheel for transportation and building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287 B.C.E – 212 B.C.E-Inventions of Archimedes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Archimedes screw was said to lift water from a lower level to a higher level which could be used to empty water out of ships or for irrigation purposes.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1174-1200- Al </a:t>
            </a:r>
            <a:r>
              <a:rPr lang="en-US" dirty="0" err="1"/>
              <a:t>Jazari</a:t>
            </a:r>
            <a:r>
              <a:rPr lang="en-US" dirty="0"/>
              <a:t>- made 5 machines to pump water to the palaces of Turkish kings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First machine to use connecting rod and crankshaft which converted rotational motion to reciprocating motion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Also made segmental gears, clocks, and protocols for designing and manufacturing methods.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arenR"/>
            </a:pPr>
            <a:endParaRPr lang="en-US" dirty="0"/>
          </a:p>
          <a:p>
            <a:pPr marL="800100" lvl="1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5100" y="2416873"/>
            <a:ext cx="4572000" cy="29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expected needs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12519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 2014 the estimated amount of engineering jobs were at 277,500.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Looking just 7 years from today to 2024, it is estimated that there will be 292,100 jobs available. A growth of about 5%.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With the broad area this branch covers Mechanical Engineering branches off in many directions of its own.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With things like nanotechnology, and remanufacturing and many other newly developing technologies the needs for Mechanical engineers can only grow!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3605645"/>
            <a:ext cx="5445252" cy="2566555"/>
          </a:xfrm>
        </p:spPr>
        <p:txBody>
          <a:bodyPr/>
          <a:lstStyle/>
          <a:p>
            <a:r>
              <a:rPr lang="en-US" b="1" dirty="0">
                <a:hlinkClick r:id="rId2"/>
              </a:rPr>
              <a:t>Architectural and Engineering Managers</a:t>
            </a:r>
            <a:endParaRPr lang="en-US" b="1" dirty="0"/>
          </a:p>
          <a:p>
            <a:r>
              <a:rPr lang="en-US" b="1" dirty="0">
                <a:hlinkClick r:id="rId3"/>
              </a:rPr>
              <a:t>Materials Engineers</a:t>
            </a:r>
            <a:endParaRPr lang="en-US" b="1" dirty="0"/>
          </a:p>
          <a:p>
            <a:r>
              <a:rPr lang="en-US" b="1" dirty="0">
                <a:hlinkClick r:id="rId4"/>
              </a:rPr>
              <a:t>Mechanical Engineering Technicians</a:t>
            </a:r>
            <a:endParaRPr lang="en-US" b="1" dirty="0"/>
          </a:p>
          <a:p>
            <a:r>
              <a:rPr lang="en-US" b="1" dirty="0">
                <a:hlinkClick r:id="rId5"/>
              </a:rPr>
              <a:t>Nuclear Engineers</a:t>
            </a:r>
            <a:endParaRPr lang="en-US" b="1" dirty="0"/>
          </a:p>
          <a:p>
            <a:r>
              <a:rPr lang="en-US" b="1" dirty="0">
                <a:hlinkClick r:id="rId6"/>
              </a:rPr>
              <a:t>Petroleum Engineers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1848" y="2171700"/>
            <a:ext cx="6131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Just a few different subcategories that could fall </a:t>
            </a:r>
          </a:p>
          <a:p>
            <a:pPr algn="ctr"/>
            <a:r>
              <a:rPr lang="en-US" sz="2000" b="1" dirty="0"/>
              <a:t>under Mechanical Engineering.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Inventions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Steam engine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Made by James Watt in 1775 from improvements of the Newcomen engine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This lead to the invention of the internal combustion engine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Plays a huge role into todays society with inventions of machinery, automobiles, and airplanes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Made in ancient times and has posed to be a very useful tool throughout history.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It is used in many applications- transportation, and farming.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Has been said to be one of the greatest inventions of all time.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975" y="2506768"/>
            <a:ext cx="5445125" cy="27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of a Mechanical Engineer.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This would depend on what job you are doing, it also depends on how long you have worked in the position. </a:t>
            </a:r>
          </a:p>
          <a:p>
            <a:pPr algn="ctr"/>
            <a:r>
              <a:rPr lang="en-US" dirty="0"/>
              <a:t>In the first few years you may be working on production equipment, or making design drawings. </a:t>
            </a:r>
          </a:p>
          <a:p>
            <a:pPr algn="ctr"/>
            <a:r>
              <a:rPr lang="en-US" dirty="0"/>
              <a:t>With a few years of experience you might be doing proposals for larger projects, and equipment upgrades. So you could possibly look at some new challenges each day!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1600200"/>
            <a:ext cx="71437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Educational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Intermediate and Advanced Math classes</a:t>
            </a:r>
          </a:p>
          <a:p>
            <a:r>
              <a:rPr lang="en-US" dirty="0"/>
              <a:t>Life and Physical Sciences</a:t>
            </a:r>
          </a:p>
          <a:p>
            <a:r>
              <a:rPr lang="en-US" dirty="0"/>
              <a:t>Engineering and Design</a:t>
            </a:r>
          </a:p>
          <a:p>
            <a:r>
              <a:rPr lang="en-US" dirty="0"/>
              <a:t>The average cost for a Bachelors of Science degree in Mechanical Engineering from IPFW is $18750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to come? The Future of Mechanical Engineering.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What is it?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Nanotechnology</a:t>
            </a:r>
          </a:p>
          <a:p>
            <a:r>
              <a:rPr lang="en-US" dirty="0"/>
              <a:t>Biotechnology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Possible designs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Help to design and make smaller microchips which can lead to newer and better equipment. Which will call for new ways to trouble shoot.</a:t>
            </a:r>
          </a:p>
          <a:p>
            <a:r>
              <a:rPr lang="en-US" dirty="0"/>
              <a:t>With newer, and progressing technologies come designing possibilities, like functioning body parts and the need for design and function.</a:t>
            </a:r>
          </a:p>
          <a:p>
            <a:r>
              <a:rPr lang="en-US" dirty="0"/>
              <a:t>As technology progresses, the needs for trouble shooting, new designs, and new ways to use the technology. </a:t>
            </a:r>
          </a:p>
        </p:txBody>
      </p:sp>
    </p:spTree>
    <p:extLst>
      <p:ext uri="{BB962C8B-B14F-4D97-AF65-F5344CB8AC3E}">
        <p14:creationId xmlns:p14="http://schemas.microsoft.com/office/powerpoint/2010/main" val="8796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All web sites and locations used as reference for this project.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4236" y="1600199"/>
            <a:ext cx="5382491" cy="4904509"/>
          </a:xfrm>
        </p:spPr>
        <p:txBody>
          <a:bodyPr>
            <a:normAutofit/>
          </a:bodyPr>
          <a:lstStyle/>
          <a:p>
            <a:r>
              <a:rPr lang="en-US" sz="1400" b="1" dirty="0">
                <a:hlinkClick r:id="rId2"/>
              </a:rPr>
              <a:t>www.plancess.com/jee-mag/mechanical-engineering-career-scope-growth-prospects/ (pic slide 1)</a:t>
            </a:r>
          </a:p>
          <a:p>
            <a:r>
              <a:rPr lang="en-US" sz="1400" b="1" dirty="0">
                <a:hlinkClick r:id="rId2"/>
              </a:rPr>
              <a:t>http://www.payscale.com</a:t>
            </a:r>
            <a:r>
              <a:rPr lang="en-US" sz="1400" b="1" dirty="0"/>
              <a:t> (salary)</a:t>
            </a:r>
          </a:p>
          <a:p>
            <a:r>
              <a:rPr lang="en-US" sz="1400" b="1" dirty="0">
                <a:hlinkClick r:id="rId3"/>
              </a:rPr>
              <a:t>www.bls.gov/oes/current/oes172141.htm</a:t>
            </a:r>
            <a:r>
              <a:rPr lang="en-US" sz="1400" b="1" dirty="0"/>
              <a:t> (salary)</a:t>
            </a:r>
          </a:p>
          <a:p>
            <a:r>
              <a:rPr lang="en-US" sz="1400" b="1" dirty="0">
                <a:hlinkClick r:id="rId4"/>
              </a:rPr>
              <a:t>https://collegegrad.com/careers/mechanical-engineers</a:t>
            </a:r>
            <a:r>
              <a:rPr lang="en-US" sz="1400" b="1" dirty="0"/>
              <a:t> (expected needs)</a:t>
            </a:r>
          </a:p>
          <a:p>
            <a:r>
              <a:rPr lang="en-US" sz="1400" b="1" dirty="0">
                <a:hlinkClick r:id="rId5"/>
              </a:rPr>
              <a:t>http://www.careercornerstone.org/mecheng/medaylife.htm</a:t>
            </a:r>
            <a:r>
              <a:rPr lang="en-US" sz="1400" b="1" dirty="0"/>
              <a:t> (a day in the life)</a:t>
            </a:r>
          </a:p>
          <a:p>
            <a:r>
              <a:rPr lang="en-US" sz="1400" b="1" dirty="0">
                <a:hlinkClick r:id="rId6"/>
              </a:rPr>
              <a:t>www.quora.com/What-happens-in-a-day-of-the-life-of-a-mechanical-engineer</a:t>
            </a:r>
            <a:r>
              <a:rPr lang="en-US" sz="1400" b="1" dirty="0"/>
              <a:t> (a day in the life)</a:t>
            </a:r>
          </a:p>
          <a:p>
            <a:r>
              <a:rPr lang="en-US" sz="1400" b="1" dirty="0">
                <a:hlinkClick r:id="rId7"/>
              </a:rPr>
              <a:t>http://www.worldwidelearn.com/online-education-guide/engineering/mechanical-engineering-major.htm</a:t>
            </a:r>
            <a:r>
              <a:rPr lang="en-US" sz="1400" b="1" dirty="0"/>
              <a:t> (future things to design)</a:t>
            </a:r>
          </a:p>
          <a:p>
            <a:r>
              <a:rPr lang="en-US" sz="1400" b="1" dirty="0">
                <a:hlinkClick r:id="rId8"/>
              </a:rPr>
              <a:t>http://mechanicaldesign.asmedigitalcollection.asme.org/article.aspx?articleid=1472451</a:t>
            </a:r>
            <a:r>
              <a:rPr lang="en-US" sz="1400" b="1" dirty="0"/>
              <a:t> (future things to design)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411191" y="1600200"/>
            <a:ext cx="5320145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hlinkClick r:id="rId9"/>
              </a:rPr>
              <a:t>https://www.asme.org/about-asme/who-we-are/engineering-history/landmarks/91-archimedes-screw-pump</a:t>
            </a:r>
            <a:r>
              <a:rPr lang="en-US" sz="1400" dirty="0"/>
              <a:t> (pic slide 3)</a:t>
            </a:r>
          </a:p>
          <a:p>
            <a:r>
              <a:rPr lang="en-US" sz="1400" dirty="0">
                <a:hlinkClick r:id="rId10"/>
              </a:rPr>
              <a:t>http://www.newworldencyclopedia.org/entry/Engineering#cite_note-7</a:t>
            </a:r>
            <a:r>
              <a:rPr lang="en-US" sz="1400" dirty="0"/>
              <a:t> (Early contributions)</a:t>
            </a:r>
          </a:p>
          <a:p>
            <a:r>
              <a:rPr lang="en-US" sz="1400" dirty="0">
                <a:hlinkClick r:id="rId11"/>
              </a:rPr>
              <a:t>http://www.famousinventors.org/top-10-inventions-that-changed-the-world</a:t>
            </a:r>
            <a:r>
              <a:rPr lang="en-US" sz="1400" dirty="0"/>
              <a:t> (slide 5, major inventions, and pic)</a:t>
            </a:r>
          </a:p>
          <a:p>
            <a:r>
              <a:rPr lang="en-US" sz="1400" dirty="0">
                <a:hlinkClick r:id="rId12"/>
              </a:rPr>
              <a:t>http://www.learnhowtobecome.org/mechanical-engineer/</a:t>
            </a:r>
            <a:r>
              <a:rPr lang="en-US" sz="1400" dirty="0"/>
              <a:t> (Educational requirements)</a:t>
            </a:r>
          </a:p>
          <a:p>
            <a:r>
              <a:rPr lang="en-US" sz="1400" dirty="0">
                <a:hlinkClick r:id="rId13"/>
              </a:rPr>
              <a:t>http://www.collegecalc.org/majors/mechanical-engineering/</a:t>
            </a:r>
            <a:r>
              <a:rPr lang="en-US" sz="1400" dirty="0"/>
              <a:t> (Educational requirements)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www.w3.org/XML/1998/namespace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1770</TotalTime>
  <Words>864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Academic Literature 16x9</vt:lpstr>
      <vt:lpstr>MECHANICAL ENGINEERING</vt:lpstr>
      <vt:lpstr>Salaries for Mechanical Engineering</vt:lpstr>
      <vt:lpstr>Early Contributions </vt:lpstr>
      <vt:lpstr>What are the expected needs</vt:lpstr>
      <vt:lpstr>Major Inventions</vt:lpstr>
      <vt:lpstr>A Day in the life of a Mechanical Engineer.</vt:lpstr>
      <vt:lpstr>Educational Requirements</vt:lpstr>
      <vt:lpstr>What’s to come? The Future of Mechanical Engineering.</vt:lpstr>
      <vt:lpstr>All web sites and locations used as reference for this project.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ENGINEERING</dc:title>
  <dc:creator>Shannon Wilson</dc:creator>
  <cp:lastModifiedBy>James</cp:lastModifiedBy>
  <cp:revision>37</cp:revision>
  <dcterms:created xsi:type="dcterms:W3CDTF">2017-01-25T01:46:14Z</dcterms:created>
  <dcterms:modified xsi:type="dcterms:W3CDTF">2017-01-27T22:26:52Z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